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66" r:id="rId3"/>
    <p:sldId id="267" r:id="rId4"/>
    <p:sldId id="268" r:id="rId5"/>
    <p:sldId id="259" r:id="rId6"/>
    <p:sldId id="260" r:id="rId7"/>
    <p:sldId id="261" r:id="rId8"/>
    <p:sldId id="263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68765" autoAdjust="0"/>
  </p:normalViewPr>
  <p:slideViewPr>
    <p:cSldViewPr>
      <p:cViewPr>
        <p:scale>
          <a:sx n="130" d="100"/>
          <a:sy n="130" d="100"/>
        </p:scale>
        <p:origin x="-82" y="2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99E64D-1348-47FD-AFFF-03756AD22A0E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C6C091-74A7-4867-814B-85109E6BBE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6C091-74A7-4867-814B-85109E6BBEA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ходе выполнения технического задания Центром прогнозирования и мониторинга Саратовского ГАУ были достигнуты следующие основные результаты в рамках поставленных задач: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в мониторинге приняли участие более 50 экспертов Центра прогнозирования и мониторинга научно-технологического развития в области переработки сельскохозяйственного сырья. Экспертный анализ исследовательской активности и уровня отечественных разработок позволил выявить перспективные направления научно-технологического развития (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перечислены ниже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а также оценить уровень исследований и разработок по отраслям. По мнению 38% экспертов уровень исследований и разработок в целом характеризуется наличием отдельных российских достижений, конкурирующих с зарубежными аналогами, тогда как 28% считают, что в России пока лишь существует потенциал для возникновения исследований и разработок мирового уровня. Отмечается также, что несмотря на определенные успехи в развитии пищевой промышленности в ряде отраслей сравнительно низок уровень инновационной активности;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6C091-74A7-4867-814B-85109E6BBEA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на основании собранной информации о перспективных направлениях научно-технологического развития подготовлен каталог инновационных разработок в области переработки сельскохозяйственного сырья, содержащий перечень передовых российских разработок с информацией о коммерциализации проектов и их внедрении;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в течение года проводились научные мероприятия по профилю деятельности Центра, в том числе 6 декабря 2018 года был проведен круглый стол «Приоритеты научно-технологического развития отрасли переработки сельскохозяйственного сырья» с привлечением представителей органов государственной власти, организаций, ведущих научно-исследовательскую и производственную деятельность в области переработки сельскохозяйственного сырья;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работает сайт Центра, подготовлены и размещены результаты мониторинга научно-технологического развития переработки сельскохозяйственного сырья, аналитические материалы по исследованиям, проведенным Центром;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6C091-74A7-4867-814B-85109E6BBEA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с учетом результатов экспертных процедур и мониторинга научно-технологического развития,  актуализированы параметры технологических дорожных карт научно-технологического развития АПК по направлению переработки сельскохозяйственного сырья. Были уточнены 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целевые индикаторы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перспективные направления научно-технологического развития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переработки сельскохозяйственного сырья по сценариям.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Так, в качестве 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целевых индикаторов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учитывая сценарный подход к прогнозированию и составлению технологических дорожных карт, были получены прогнозные оценки рынков, связанных с переработкой сельскохозяйственного сырья: при реализации сценария медленного роста объем инновационных товаров к 2025 году должен вырасти на 15,0%, сценария ожидаемого роста – на 91,6%, сценария ускоренного роста – на 119,2%.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6C091-74A7-4867-814B-85109E6BBEA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Уточнены перспективные направления научно-технологического развития переработки сельскохозяйственного сырья и сформированы классификационные группы:</a:t>
            </a:r>
          </a:p>
          <a:p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базовые пищевые биотехнологии, в том числе для производства специальных диетических продуктов питания;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технологии глубокой переработки сельскохозяйственного сырья;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оптимизация методов обработки сырья;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технологии и оборудование для обеспечения безопасности продуктов питания;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технологии получения новых пищевых продуктов, пищевых добавок и ингредиентов;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технологии производства персонализированного и функционального питания нового поколения.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каждой группы сформировано описание и выделены наиболее перспективные исследования и разработки с оценкой их российского уровня в сравнении с мировым.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6C091-74A7-4867-814B-85109E6BBEA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числе 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базовых пищевых биотехнологий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выделены: получение и применение мембранных белков; получение новых видов ферментных препаратов на основе белка; продуктов диетического профилактического питания с заменой сахарозы на натуральные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сахарозаменители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 таким технологиям можно отнести сливки, йогурты, молочные напитки, десерты пониженной жирности с повышенным содержанием белка. Технологии молочных продуктов с повышенным содержанием белка апробированы и внедрены на предприятиях РФ (ООО «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Мириада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», АО «Молочный комбинат «Ставропольский», ООО «Провинция») и за рубежом (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ProPortion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Foods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Australia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Ltd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., LION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Australia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Ltd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.), проведенная апробация разработанных новых технологий показала полную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воспроизводимость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промышленных условиях (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ФГБОУ ВО «Саратовский ГАУ»  и ФГАОУ ВО «</a:t>
            </a:r>
            <a:r>
              <a:rPr lang="ru-RU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Северо-Кавказский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федеральный университет»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рамках этого направления можно выделить рецептуры и усовершенствованные технология производства обогащенных и комбинированных мясных продуктов с использованием  продуктов  переработки зерновых, бобовых  культур, овощей, а также добавок на основе продуктов животного происхождения – вареные колбасы и деликатесная копчено-вареная продукция (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ФГБОУ ВО «Самарская государственная сельскохозяйственная академия», ФГБНУ «Федеральный научный центр пищевых систем им. В.М. Горбатова»).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6C091-74A7-4867-814B-85109E6BBEA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Глубокая переработка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плодоовощной продукции заключается в получении и использовании побочных продуктов производства плодовоовощных соков – джемов, повидло, пюре (продуктов пролонгированного использования с высокой концентрацией сухих веществ и небольшим количеством сахара, либо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подсластителя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а также плодоовощного порошка, паст, пектина. Так, в УНПК «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Агроцентр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 ФГБОУ ВПО «Саратовский ГАУ» спроектирована и установлена линия по производству плодоовощного сока прямого отжима с использованием отходов для выработки плодоовощных полуфабрикатов и готовых продуктов. Также разработана экологически чистая безотходная технология получения пектина из плодов тыквы и яблок с помощью отечественных ферментных препаратов.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Заслуживает внимания разработка технологии получения белкового концентрата с высокой биологической ценностью на основе глубокой переработки зерен овса посевного (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Avena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sativa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(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ФГБОУ ВО «Кемеровский государственный университет»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который используется в качестве компонента фармацевтических препаратов, диетического и лечебно-профилактического питания, биологически активных добавок к пище, спортивного питания.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Технологии глубокой переработки продуктов животноводства развиваются в направлении использования вторичных и побочных продуктов убоя и переработки сельскохозяйственных животных на основе современных методов обработки. Так, УНПК «Пищевик» ФГБОУ ВПО «Саратовский ГАУ» на основе ферментативного гидролиза субпродуктов с высоким содержанием коллагена разработана рецептура пищевых продуктов; спроектирована технология ферментированных сыровяленых колбас из баранины, с включением сердца и пищевой крови.</a:t>
            </a:r>
          </a:p>
          <a:p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Оптимизация методов обработки сырья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идет в направлении разработки и оптимизации электрофизических, механических, импульсных и других методов обработки сырья, включая различные виды излучений и внедрения энергосберегающих технологий производства.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 этому направлению можно отнести экологически безопасную технологию обработки биологических объектов с помощью электромагнитных полей низких частот, позволяющую существенно снизить микробную обсемененность сырья и повысить сроки хранения продукции (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ФГБОУ ВО «Кубанский государственный технологический университет», ФГБОУ ВО «Дагестанский государственный технический университет»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</a:t>
            </a: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6C091-74A7-4867-814B-85109E6BBEA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Основными направлениями работы по совершенствованию 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технологий и оборудования для обеспечения безопасности продуктов питания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настоящее время являются разработки упаковочных материалов с проектируемым комплексом качества и безопасности для молока, молочной и мясной продукции. В качестве примера необходимо привести использование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антимикробной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добавки природного происхождения (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ФГАНУ «Всероссийский научно-исследовательский институт молочной промышленности»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рамках совершенствования 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технологий получения новых пищевых продуктов, пищевых добавок и ингредиентов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осуществляется расширение ассортимента продуктов и концентратов, в том числе за счет внедрения мембранных технологий в молочном производстве, а также применения компонентов деминерализованной сыворотки. При этом обеспечивается получение новых продуктов в пищевой (питьевое молоко, кефир, йогурт, ряженка, простокваша, творог, творожные изделия, молочные напитки и др.) и фармацевтической отраслях (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ФГАОУ ВО «</a:t>
            </a:r>
            <a:r>
              <a:rPr lang="ru-RU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Северо-Кавказский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федеральный университет», ФГБОУ ВО «Воронежский государственный университет инженерных технологий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)».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6C091-74A7-4867-814B-85109E6BBEA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Технологии производства персонализированного и функционального питания нового поколения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позволяют получать продукты питания из растительного сырья, например, напитков, морсов, чаев, обогащенных антиоксидантами; фруктовых и фруктово-марципановых батончиков из цукатов с добавлением семян, орехов, злаков; желе, сиропов, конфитюров с пониженным содержанием сахара и высоким содержанием пектиновых веществ (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ФГБОУ ВПО «Мичуринский ГАУ»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 А также пектина 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пектиносодержащих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продуктов, инулина, полноценные полуфабрикаты и конечную продукцию в виде порошка из механически активированного растительного сырья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наноразмерных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частиц с улучшенными свойствами (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ФГБОУ ВПО «Астраханский государственный технический университет»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6C091-74A7-4867-814B-85109E6BBEA4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E82C4-92F6-4A7F-9ED1-D678ECE155D8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5336-1BC8-4D76-A705-BFB664A70A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E82C4-92F6-4A7F-9ED1-D678ECE155D8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5336-1BC8-4D76-A705-BFB664A70A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E82C4-92F6-4A7F-9ED1-D678ECE155D8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5336-1BC8-4D76-A705-BFB664A70A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E82C4-92F6-4A7F-9ED1-D678ECE155D8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5336-1BC8-4D76-A705-BFB664A70A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E82C4-92F6-4A7F-9ED1-D678ECE155D8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5336-1BC8-4D76-A705-BFB664A70A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E82C4-92F6-4A7F-9ED1-D678ECE155D8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5336-1BC8-4D76-A705-BFB664A70A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E82C4-92F6-4A7F-9ED1-D678ECE155D8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5336-1BC8-4D76-A705-BFB664A70A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E82C4-92F6-4A7F-9ED1-D678ECE155D8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5336-1BC8-4D76-A705-BFB664A70A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E82C4-92F6-4A7F-9ED1-D678ECE155D8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5336-1BC8-4D76-A705-BFB664A70A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E82C4-92F6-4A7F-9ED1-D678ECE155D8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5336-1BC8-4D76-A705-BFB664A70A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E82C4-92F6-4A7F-9ED1-D678ECE155D8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5336-1BC8-4D76-A705-BFB664A70A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E82C4-92F6-4A7F-9ED1-D678ECE155D8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55336-1BC8-4D76-A705-BFB664A70AF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emf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Relationship Id="rId9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5.emf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Relationship Id="rId9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5.emf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6.emf"/><Relationship Id="rId10" Type="http://schemas.openxmlformats.org/officeDocument/2006/relationships/image" Target="../media/image24.jpe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274456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Задачи научно-исследовательской работы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87474"/>
            <a:ext cx="7380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dirty="0" smtClean="0"/>
              <a:t>Прогнозирование и мониторинг научно-технологического развития АПК: переработка сельскохозяйственного сырья в пищевую, кормовую и иную продукцию</a:t>
            </a:r>
            <a:endParaRPr lang="ru-RU" sz="1200" dirty="0"/>
          </a:p>
        </p:txBody>
      </p:sp>
      <p:sp>
        <p:nvSpPr>
          <p:cNvPr id="4" name="Rectangle 2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23528" y="2720688"/>
            <a:ext cx="8496944" cy="3708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dirty="0"/>
              <a:t>– проведение мониторинга научно-технологического развития АПК по направлению переработки сельскохозяйственного сырья с целью выявления новых и корректировки выявленных ранее трендов, возможностей и угроз научно-технологическому развитию отрасли;</a:t>
            </a:r>
          </a:p>
          <a:p>
            <a:pPr>
              <a:spcAft>
                <a:spcPts val="600"/>
              </a:spcAft>
            </a:pPr>
            <a:r>
              <a:rPr lang="ru-RU" sz="1400" dirty="0"/>
              <a:t>– расширение и актуализация информационных баз данных научных исследований и разработок в области переработки сельскохозяйственного сырья, экспертов, организаций, ведущих научно-исследовательскую и производственную деятельность;</a:t>
            </a:r>
          </a:p>
          <a:p>
            <a:pPr>
              <a:spcAft>
                <a:spcPts val="600"/>
              </a:spcAft>
            </a:pPr>
            <a:r>
              <a:rPr lang="ru-RU" sz="1400" dirty="0"/>
              <a:t>– совершенствование методики анализа исследовательской активности в области переработки сельскохозяйственного сырья и внедрения ее результатов;</a:t>
            </a:r>
          </a:p>
          <a:p>
            <a:pPr>
              <a:spcAft>
                <a:spcPts val="600"/>
              </a:spcAft>
            </a:pPr>
            <a:r>
              <a:rPr lang="ru-RU" sz="1400" dirty="0"/>
              <a:t>– проведение количественной и качественной оценки исследовательской деятельности в области переработки сельскохозяйственного сырья в целях выявления новейших перспективных разработок и прорывных технологий;</a:t>
            </a:r>
          </a:p>
          <a:p>
            <a:pPr>
              <a:spcAft>
                <a:spcPts val="600"/>
              </a:spcAft>
            </a:pPr>
            <a:r>
              <a:rPr lang="ru-RU" sz="1400" dirty="0"/>
              <a:t>– с учетом результатов мониторинга, корректировка и актуализация параметров технологических дорожных карт научно-технологического развития АПК по направлению переработки сельскохозяйственного сырья;</a:t>
            </a:r>
          </a:p>
          <a:p>
            <a:pPr>
              <a:spcAft>
                <a:spcPts val="600"/>
              </a:spcAft>
            </a:pPr>
            <a:r>
              <a:rPr lang="ru-RU" sz="1400" dirty="0"/>
              <a:t>– подготовка отчетов по мониторингу научно-технологического развития переработки сельскохозяйственного сырья, аналитических справок по исследованиям, проведенным Центром.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900997"/>
            <a:ext cx="864399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Целью функционирования центра прогнозирования и мониторинга научно-технологического развития АПК </a:t>
            </a:r>
            <a:r>
              <a:rPr lang="ru-RU" sz="1400" dirty="0" smtClean="0"/>
              <a:t>является создание и поддержание системы мониторинга и прогнозирования научно-технологического развития и инновационной деятельности в соответствующей профилю отраслевого центра тематической области (переработка сельскохозяйственного сырья в пищевую, кормовую и иную продукцию), а также содействие подготовке информационных, аналитических и прогнозных материалов для целей научно-технологического развития Российской Федерации</a:t>
            </a:r>
            <a:endParaRPr lang="ru-RU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47664" y="87474"/>
            <a:ext cx="7380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dirty="0" smtClean="0"/>
              <a:t>Прогнозирование и мониторинг научно-технологического развития АПК: переработка сельскохозяйственного сырья в пищевую, кормовую и иную продукцию</a:t>
            </a:r>
            <a:endParaRPr lang="ru-RU" sz="1200" dirty="0"/>
          </a:p>
        </p:txBody>
      </p:sp>
      <p:sp>
        <p:nvSpPr>
          <p:cNvPr id="4" name="Rectangle 2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85720" y="3571876"/>
            <a:ext cx="4643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Структура экспертного сообщества Центра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008861"/>
            <a:ext cx="5328127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3650210"/>
            <a:ext cx="4104000" cy="292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929190" y="3143248"/>
            <a:ext cx="4214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Общий </a:t>
            </a:r>
            <a:r>
              <a:rPr lang="ru-RU" sz="1200" b="1" dirty="0"/>
              <a:t>уровень исследований и разработок в Российской Федерации</a:t>
            </a:r>
          </a:p>
        </p:txBody>
      </p:sp>
      <p:pic>
        <p:nvPicPr>
          <p:cNvPr id="16389" name="Рисунок 5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312738" cy="541338"/>
          </a:xfrm>
          <a:prstGeom prst="rect">
            <a:avLst/>
          </a:prstGeom>
          <a:noFill/>
        </p:spPr>
      </p:pic>
      <p:pic>
        <p:nvPicPr>
          <p:cNvPr id="16388" name="Рисунок 5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312738" cy="541338"/>
          </a:xfrm>
          <a:prstGeom prst="rect">
            <a:avLst/>
          </a:prstGeom>
          <a:noFill/>
        </p:spPr>
      </p:pic>
      <p:pic>
        <p:nvPicPr>
          <p:cNvPr id="16387" name="Рисунок 5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320675" cy="541338"/>
          </a:xfrm>
          <a:prstGeom prst="rect">
            <a:avLst/>
          </a:prstGeom>
          <a:noFill/>
        </p:spPr>
      </p:pic>
      <p:pic>
        <p:nvPicPr>
          <p:cNvPr id="16386" name="Рисунок 5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320675" cy="541338"/>
          </a:xfrm>
          <a:prstGeom prst="rect">
            <a:avLst/>
          </a:prstGeom>
          <a:noFill/>
        </p:spPr>
      </p:pic>
      <p:pic>
        <p:nvPicPr>
          <p:cNvPr id="16385" name="Рисунок 5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320675" cy="541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47664" y="87474"/>
            <a:ext cx="7380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dirty="0" smtClean="0"/>
              <a:t>Прогнозирование и мониторинг научно-технологического развития АПК: переработка сельскохозяйственного сырья в пищевую, кормовую и иную продукцию</a:t>
            </a:r>
            <a:endParaRPr lang="ru-RU" sz="1200" dirty="0"/>
          </a:p>
        </p:txBody>
      </p:sp>
      <p:sp>
        <p:nvSpPr>
          <p:cNvPr id="4" name="Rectangle 2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7808" y="1231317"/>
            <a:ext cx="3600000" cy="253699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517727"/>
            <a:ext cx="3600000" cy="253861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285720" y="714356"/>
            <a:ext cx="4355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/>
              <a:t>Каталог перспективных разработок в области переработки сельскохозяйственного сырья</a:t>
            </a:r>
            <a:endParaRPr lang="ru-RU" sz="12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1718" y="2071678"/>
            <a:ext cx="3648000" cy="20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5220072" y="1714488"/>
            <a:ext cx="39239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/>
              <a:t>Сайт Центра: </a:t>
            </a:r>
            <a:r>
              <a:rPr lang="en-US" sz="1200" b="1" dirty="0" smtClean="0"/>
              <a:t>http://foresightsgau.ru/</a:t>
            </a:r>
            <a:r>
              <a:rPr lang="ru-RU" sz="1200" b="1" dirty="0" smtClean="0"/>
              <a:t> </a:t>
            </a:r>
            <a:endParaRPr lang="ru-RU" sz="12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42910" y="428625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200" b="1" dirty="0"/>
              <a:t>Круглый стол «Приоритеты научно-технологического развития отрасли переработки сельскохозяйственного сырья»</a:t>
            </a:r>
          </a:p>
        </p:txBody>
      </p:sp>
      <p:pic>
        <p:nvPicPr>
          <p:cNvPr id="2053" name="Picture 5" descr="http://foresightsgau.ru/wp-content/uploads/2019/02/1544160325general_pages_07_December_2018_i38890_kruglyi_stol_prioritety_n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4929198"/>
            <a:ext cx="1620000" cy="1080000"/>
          </a:xfrm>
          <a:prstGeom prst="rect">
            <a:avLst/>
          </a:prstGeom>
          <a:noFill/>
        </p:spPr>
      </p:pic>
      <p:pic>
        <p:nvPicPr>
          <p:cNvPr id="2055" name="Picture 7" descr="ÐÑÑÐ³Ð»ÑÐ¹ ÑÑÐ¾Ð» Â«ÐÑÐ¸Ð¾ÑÐ¸ÑÐµÑÑ Ð½Ð°ÑÑÐ½Ð¾-ÑÐµÑÐ½Ð¾Ð»Ð¾Ð³Ð¸ÑÐµÑÐºÐ¾Ð³Ð¾ ÑÐ°Ð·Ð²Ð¸ÑÐ¸Ñ Ð¾ÑÑÐ°ÑÐ»Ð¸ Ð¿ÐµÑÐµÑÐ°Ð±Ð¾ÑÐºÐ¸ ÑÐµÐ»ÑÑÐºÐ¾ÑÐ¾Ð·ÑÐ¹ÑÑÐ²ÐµÐ½Ð½Ð¾Ð³Ð¾ ÑÑÑÑÑÂ». Ð¤Ð¾ÑÐ¾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71604" y="5572140"/>
            <a:ext cx="1440000" cy="1080000"/>
          </a:xfrm>
          <a:prstGeom prst="rect">
            <a:avLst/>
          </a:prstGeom>
          <a:noFill/>
        </p:spPr>
      </p:pic>
      <p:pic>
        <p:nvPicPr>
          <p:cNvPr id="2057" name="Picture 9" descr="ÐÑÑÐ³Ð»ÑÐ¹ ÑÑÐ¾Ð» Â«ÐÑÐ¸Ð¾ÑÐ¸ÑÐµÑÑ Ð½Ð°ÑÑÐ½Ð¾-ÑÐµÑÐ½Ð¾Ð»Ð¾Ð³Ð¸ÑÐµÑÐºÐ¾Ð³Ð¾ ÑÐ°Ð·Ð²Ð¸ÑÐ¸Ñ Ð¾ÑÑÐ°ÑÐ»Ð¸ Ð¿ÐµÑÐµÑÐ°Ð±Ð¾ÑÐºÐ¸ ÑÐµÐ»ÑÑÐºÐ¾ÑÐ¾Ð·ÑÐ¹ÑÑÐ²ÐµÐ½Ð½Ð¾Ð³Ð¾ ÑÑÑÑÑÂ». Ð¤Ð¾ÑÐ¾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86050" y="4929198"/>
            <a:ext cx="1620000" cy="108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47664" y="87474"/>
            <a:ext cx="7380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dirty="0" smtClean="0"/>
              <a:t>Прогнозирование и мониторинг научно-технологического развития АПК: переработка сельскохозяйственного сырья в пищевую, кормовую и иную продукцию</a:t>
            </a:r>
            <a:endParaRPr lang="ru-RU" sz="1200" dirty="0"/>
          </a:p>
        </p:txBody>
      </p:sp>
      <p:sp>
        <p:nvSpPr>
          <p:cNvPr id="4" name="Rectangle 2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14282" y="928670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ea typeface="Times New Roman" pitchFamily="18" charset="0"/>
                <a:cs typeface="Arial" pitchFamily="34" charset="0"/>
              </a:rPr>
              <a:t>Предполагаемые сценарии научно-технологического развития переработки сельскохозяйственного сырья</a:t>
            </a:r>
            <a:endParaRPr lang="ru-RU" sz="1400" b="1" dirty="0" smtClean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85720" y="1428736"/>
          <a:ext cx="8568953" cy="25679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808312"/>
                <a:gridCol w="906464"/>
                <a:gridCol w="1781835"/>
                <a:gridCol w="1536171"/>
                <a:gridCol w="1536171"/>
              </a:tblGrid>
              <a:tr h="197484">
                <a:tc rowSpan="2">
                  <a:txBody>
                    <a:bodyPr/>
                    <a:lstStyle/>
                    <a:p>
                      <a:pPr algn="ctr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Показатель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2017 г. –</a:t>
                      </a:r>
                    </a:p>
                    <a:p>
                      <a:pPr marL="0" algn="ctr" rtl="0" eaLnBrk="1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фактический уровень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2025 г.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</a:tr>
              <a:tr h="332224">
                <a:tc v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сценарий медленного роста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сценарий ожидаемого роста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сценарий ускоренного роста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</a:tr>
              <a:tr h="124091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Удельный вес организаций, осуществляющих технологические инновации, в общем числе организаций, %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3,9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7,4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13,8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3,9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88930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Затраты на технологические инновации, </a:t>
                      </a:r>
                      <a:r>
                        <a:rPr kumimoji="0" lang="ru-RU" sz="1000" kern="1200" dirty="0" err="1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млн</a:t>
                      </a:r>
                      <a:r>
                        <a:rPr kumimoji="0" lang="ru-RU" sz="1000" kern="12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 руб.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509,0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24836,5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50424,1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509,0</a:t>
                      </a:r>
                    </a:p>
                  </a:txBody>
                  <a:tcPr marL="7620" marR="7620" marT="7620" marB="0" anchor="b"/>
                </a:tc>
              </a:tr>
              <a:tr h="131420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Объем инновационных товаров, работ, услуг, </a:t>
                      </a:r>
                      <a:r>
                        <a:rPr kumimoji="0" lang="ru-RU" sz="1000" kern="1200" dirty="0" err="1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млн</a:t>
                      </a:r>
                      <a:r>
                        <a:rPr kumimoji="0" lang="ru-RU" sz="1000" kern="12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 руб.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335583,6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559111,4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639651,5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335583,6</a:t>
                      </a:r>
                    </a:p>
                  </a:txBody>
                  <a:tcPr marL="7620" marR="7620" marT="7620" marB="0" anchor="b"/>
                </a:tc>
              </a:tr>
              <a:tr h="127691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Число разработанных передовых производственных технологий, единиц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620" marR="7620" marT="7620" marB="0" anchor="b"/>
                </a:tc>
              </a:tr>
              <a:tr h="213411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Число используемых передовых производственных технологий, единиц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1103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5237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13717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1103</a:t>
                      </a: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47664" y="87474"/>
            <a:ext cx="7380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dirty="0" smtClean="0"/>
              <a:t>Прогнозирование и мониторинг научно-технологического развития АПК: переработка сельскохозяйственного сырья в пищевую, кормовую и иную продукцию</a:t>
            </a:r>
            <a:endParaRPr lang="ru-RU" sz="1200" dirty="0"/>
          </a:p>
        </p:txBody>
      </p:sp>
      <p:sp>
        <p:nvSpPr>
          <p:cNvPr id="4" name="Rectangle 2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79512" y="1323922"/>
            <a:ext cx="8712968" cy="4235351"/>
          </a:xfrm>
          <a:prstGeom prst="roundRect">
            <a:avLst>
              <a:gd name="adj" fmla="val 3757"/>
            </a:avLst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 smtClean="0"/>
              <a:t>В рамках сценария медленного роста:</a:t>
            </a:r>
          </a:p>
          <a:p>
            <a:pPr lvl="1">
              <a:buFont typeface="Arial" pitchFamily="34" charset="0"/>
              <a:buChar char="•"/>
            </a:pPr>
            <a:r>
              <a:rPr lang="ru-RU" sz="1200" u="sng" dirty="0" smtClean="0"/>
              <a:t>базовые пищевые биотехнологии, в том числе для производства специальных диетических продуктов питания </a:t>
            </a:r>
          </a:p>
          <a:p>
            <a:pPr lvl="1">
              <a:buFont typeface="Arial" pitchFamily="34" charset="0"/>
              <a:buChar char="•"/>
            </a:pPr>
            <a:r>
              <a:rPr lang="ru-RU" sz="1200" dirty="0" smtClean="0"/>
              <a:t>технологии и оборудование для обеспечения </a:t>
            </a:r>
            <a:r>
              <a:rPr lang="ru-RU" sz="1200" dirty="0" err="1" smtClean="0"/>
              <a:t>биобезопасности</a:t>
            </a:r>
            <a:r>
              <a:rPr lang="ru-RU" sz="1200" dirty="0" smtClean="0"/>
              <a:t> и контроля качества </a:t>
            </a:r>
            <a:r>
              <a:rPr lang="ru-RU" sz="1200" dirty="0" err="1" smtClean="0"/>
              <a:t>сельхозсырья</a:t>
            </a:r>
            <a:r>
              <a:rPr lang="ru-RU" sz="1200" dirty="0" smtClean="0"/>
              <a:t> и продукции переработки по всей цепочке создания стоимости </a:t>
            </a:r>
          </a:p>
          <a:p>
            <a:pPr lvl="1">
              <a:buFont typeface="Arial" pitchFamily="34" charset="0"/>
              <a:buChar char="•"/>
            </a:pPr>
            <a:r>
              <a:rPr lang="ru-RU" sz="1200" dirty="0" smtClean="0"/>
              <a:t>технологии производства базовых видов оборудования для переработки сельскохозяйственного сырья общего назначения</a:t>
            </a:r>
          </a:p>
          <a:p>
            <a:pPr lvl="1">
              <a:buFont typeface="Arial" pitchFamily="34" charset="0"/>
              <a:buChar char="•"/>
            </a:pPr>
            <a:r>
              <a:rPr lang="ru-RU" sz="1200" u="sng" dirty="0" smtClean="0"/>
              <a:t>технологии глубокой переработки сельскохозяйственного сырья </a:t>
            </a:r>
          </a:p>
          <a:p>
            <a:pPr lvl="1">
              <a:buFont typeface="Arial" pitchFamily="34" charset="0"/>
              <a:buChar char="•"/>
            </a:pPr>
            <a:r>
              <a:rPr lang="ru-RU" sz="1200" u="sng" dirty="0" smtClean="0"/>
              <a:t>оптимизация методов обработки</a:t>
            </a:r>
          </a:p>
          <a:p>
            <a:pPr lvl="1">
              <a:buFont typeface="Arial" pitchFamily="34" charset="0"/>
              <a:buChar char="•"/>
            </a:pPr>
            <a:r>
              <a:rPr lang="ru-RU" sz="1200" dirty="0" smtClean="0"/>
              <a:t>расширение ассортимента продукции переработки</a:t>
            </a:r>
          </a:p>
          <a:p>
            <a:pPr lvl="1">
              <a:buFont typeface="Arial" pitchFamily="34" charset="0"/>
              <a:buChar char="•"/>
            </a:pPr>
            <a:r>
              <a:rPr lang="ru-RU" sz="1200" dirty="0" smtClean="0"/>
              <a:t>разработка концепций развития кормовой отрасли</a:t>
            </a:r>
          </a:p>
          <a:p>
            <a:pPr lvl="1">
              <a:buFont typeface="Arial" pitchFamily="34" charset="0"/>
              <a:buChar char="•"/>
            </a:pPr>
            <a:r>
              <a:rPr lang="ru-RU" sz="1200" dirty="0" smtClean="0"/>
              <a:t>базовые технологии в области производства готовых кормов для животных</a:t>
            </a:r>
          </a:p>
          <a:p>
            <a:pPr marL="0" lvl="1"/>
            <a:r>
              <a:rPr lang="ru-RU" sz="1200" dirty="0" smtClean="0"/>
              <a:t>В рамках сценария ожидаемого роста:</a:t>
            </a:r>
          </a:p>
          <a:p>
            <a:pPr lvl="1">
              <a:buFont typeface="Arial" pitchFamily="34" charset="0"/>
              <a:buChar char="•"/>
            </a:pPr>
            <a:r>
              <a:rPr lang="ru-RU" sz="1200" u="sng" dirty="0" smtClean="0"/>
              <a:t>технологии и оборудование для обеспечения безопасности продукции</a:t>
            </a:r>
          </a:p>
          <a:p>
            <a:pPr lvl="1">
              <a:buFont typeface="Arial" pitchFamily="34" charset="0"/>
              <a:buChar char="•"/>
            </a:pPr>
            <a:r>
              <a:rPr lang="ru-RU" sz="1200" dirty="0" smtClean="0"/>
              <a:t>инновационные технологии разработки оборудования для производства продукции </a:t>
            </a:r>
          </a:p>
          <a:p>
            <a:pPr lvl="1">
              <a:buFont typeface="Arial" pitchFamily="34" charset="0"/>
              <a:buChar char="•"/>
            </a:pPr>
            <a:r>
              <a:rPr lang="ru-RU" sz="1200" u="sng" dirty="0" smtClean="0"/>
              <a:t>технологии получения новых пищевых продуктов, пищевых добавок и ингредиентов</a:t>
            </a:r>
          </a:p>
          <a:p>
            <a:pPr lvl="1">
              <a:buFont typeface="Arial" pitchFamily="34" charset="0"/>
              <a:buChar char="•"/>
            </a:pPr>
            <a:r>
              <a:rPr lang="ru-RU" sz="1200" dirty="0" smtClean="0"/>
              <a:t>инновационные технологии в области производства готовых кормов для животных</a:t>
            </a:r>
          </a:p>
          <a:p>
            <a:pPr lvl="1">
              <a:buFont typeface="Arial" pitchFamily="34" charset="0"/>
              <a:buChar char="•"/>
            </a:pPr>
            <a:r>
              <a:rPr lang="ru-RU" sz="1200" dirty="0" smtClean="0"/>
              <a:t>инновационные технологии разработки оборудования для производства готовых кормов для животных</a:t>
            </a:r>
          </a:p>
          <a:p>
            <a:pPr marL="0" lvl="1"/>
            <a:r>
              <a:rPr lang="ru-RU" sz="1200" dirty="0" smtClean="0"/>
              <a:t>В рамках сценария ускоренного роста</a:t>
            </a:r>
          </a:p>
          <a:p>
            <a:pPr lvl="1">
              <a:buFont typeface="Arial" pitchFamily="34" charset="0"/>
              <a:buChar char="•"/>
            </a:pPr>
            <a:r>
              <a:rPr lang="ru-RU" sz="1200" dirty="0" smtClean="0"/>
              <a:t>технологии полной локальной утилизации и </a:t>
            </a:r>
            <a:r>
              <a:rPr lang="ru-RU" sz="1200" dirty="0" err="1" smtClean="0"/>
              <a:t>рециклинга</a:t>
            </a:r>
            <a:r>
              <a:rPr lang="ru-RU" sz="1200" dirty="0" smtClean="0"/>
              <a:t> отходов сельскохозяйственного производства, пищевой промышленности</a:t>
            </a:r>
          </a:p>
          <a:p>
            <a:pPr lvl="1">
              <a:buFont typeface="Arial" pitchFamily="34" charset="0"/>
              <a:buChar char="•"/>
            </a:pPr>
            <a:r>
              <a:rPr lang="ru-RU" sz="1200" dirty="0" smtClean="0"/>
              <a:t>технологии системной интеграции управления логистикой продукции переработки сельскохозяйственного сырья</a:t>
            </a:r>
          </a:p>
          <a:p>
            <a:pPr lvl="1">
              <a:buFont typeface="Arial" pitchFamily="34" charset="0"/>
              <a:buChar char="•"/>
            </a:pPr>
            <a:r>
              <a:rPr lang="ru-RU" sz="1200" u="sng" dirty="0" smtClean="0"/>
              <a:t>технологии производства персонализированного и функционального питания нового поколения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857232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Перспективные направления научно-технологического развития переработки сельскохозяйственного сырья</a:t>
            </a:r>
            <a:endParaRPr lang="ru-RU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47664" y="87474"/>
            <a:ext cx="7380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dirty="0" smtClean="0"/>
              <a:t>Прогнозирование и мониторинг научно-технологического развития АПК: переработка сельскохозяйственного сырья в пищевую, кормовую и иную продукцию</a:t>
            </a:r>
            <a:endParaRPr lang="ru-RU" sz="1200" dirty="0"/>
          </a:p>
        </p:txBody>
      </p:sp>
      <p:sp>
        <p:nvSpPr>
          <p:cNvPr id="4" name="Rectangle 2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95536" y="857232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Базовые пищевые биотехнологии, в том числе для производства специальных диетических продуктов питания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25154934"/>
              </p:ext>
            </p:extLst>
          </p:nvPr>
        </p:nvGraphicFramePr>
        <p:xfrm>
          <a:off x="251520" y="1428736"/>
          <a:ext cx="8640962" cy="3360420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3096344"/>
                <a:gridCol w="4032448"/>
                <a:gridCol w="151217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700" b="1" dirty="0"/>
                        <a:t>Технологические решения</a:t>
                      </a:r>
                      <a:endParaRPr lang="ru-RU" sz="7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700" b="1" dirty="0" smtClean="0"/>
                        <a:t>Содержание решений, продукты (примеры)</a:t>
                      </a:r>
                      <a:endParaRPr lang="ru-RU" sz="7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700" b="1" dirty="0"/>
                        <a:t>Уровень исследований и разработок в </a:t>
                      </a:r>
                      <a:r>
                        <a:rPr lang="ru-RU" sz="700" b="1" dirty="0" smtClean="0"/>
                        <a:t>России</a:t>
                      </a:r>
                      <a:endParaRPr lang="ru-RU" sz="7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06415"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ru-RU" sz="700" dirty="0" smtClean="0"/>
                        <a:t>Исследования </a:t>
                      </a:r>
                      <a:r>
                        <a:rPr lang="ru-RU" sz="700" dirty="0" smtClean="0"/>
                        <a:t>получения и применения мембранных белков</a:t>
                      </a:r>
                    </a:p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ru-RU" sz="700" dirty="0" smtClean="0"/>
                        <a:t>Получение новых видов ферментных препаратов на основе белка, антител, получение и применение пептидов в специальном питании</a:t>
                      </a:r>
                    </a:p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ru-RU" sz="700" dirty="0" smtClean="0"/>
                        <a:t>Совершенствования состава молочных продуктов (регулируемое изменение </a:t>
                      </a:r>
                      <a:r>
                        <a:rPr lang="ru-RU" sz="700" dirty="0" err="1" smtClean="0"/>
                        <a:t>белковоуглеводного</a:t>
                      </a:r>
                      <a:r>
                        <a:rPr lang="ru-RU" sz="700" dirty="0" smtClean="0"/>
                        <a:t> состава), предназначенных для детского питания, но доступных для всех групп населения</a:t>
                      </a:r>
                    </a:p>
                  </a:txBody>
                  <a:tcPr marL="22060" marR="2206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ФГБОУ ВО Саратовский </a:t>
                      </a:r>
                      <a:r>
                        <a:rPr kumimoji="0" lang="ru-RU" sz="7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ГАУ,</a:t>
                      </a:r>
                      <a:r>
                        <a:rPr kumimoji="0" lang="ru-RU" sz="7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ФГАОУ </a:t>
                      </a:r>
                      <a:r>
                        <a:rPr kumimoji="0" lang="ru-RU" sz="7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 </a:t>
                      </a:r>
                      <a:r>
                        <a:rPr kumimoji="0" lang="ru-RU" sz="7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Северо-Кавказский</a:t>
                      </a:r>
                      <a:r>
                        <a:rPr kumimoji="0" lang="ru-RU" sz="7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федеральный университет</a:t>
                      </a:r>
                      <a:endParaRPr kumimoji="0" lang="ru-RU" sz="7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endParaRPr kumimoji="0" lang="ru-RU" sz="7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Сливки </a:t>
                      </a:r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 пищевыми волокнами и молочным белком</a:t>
                      </a:r>
                    </a:p>
                    <a:p>
                      <a:pPr marL="0" algn="l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endParaRPr kumimoji="0" lang="ru-RU" sz="7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Взбитые десерты с пищевыми волокнами и молочным белком</a:t>
                      </a:r>
                    </a:p>
                    <a:p>
                      <a:pPr marL="0" algn="l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endParaRPr kumimoji="0" lang="ru-RU" sz="7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Йогурты с пищевыми волокнами и молочным белком</a:t>
                      </a:r>
                    </a:p>
                    <a:p>
                      <a:pPr marL="0" algn="l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endParaRPr kumimoji="0" lang="ru-RU" sz="7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Сливки пониженной жирности с повышенным содержанием белка</a:t>
                      </a:r>
                    </a:p>
                    <a:p>
                      <a:pPr marL="0" algn="l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endParaRPr kumimoji="0" lang="ru-RU" sz="7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Напитки молочные с повышенным содержанием белка</a:t>
                      </a:r>
                    </a:p>
                    <a:p>
                      <a:pPr marL="0" algn="l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endParaRPr kumimoji="0" lang="ru-RU" sz="7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Десерты молочные с повышенным содержанием белка</a:t>
                      </a:r>
                    </a:p>
                    <a:p>
                      <a:pPr marL="0" algn="l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endParaRPr kumimoji="0" lang="ru-RU" sz="7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2060" marR="220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endParaRPr lang="ru-RU" sz="700" dirty="0" smtClean="0"/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endParaRPr lang="ru-RU" sz="700" dirty="0" smtClean="0"/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endParaRPr lang="ru-RU" sz="700" dirty="0" smtClean="0"/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endParaRPr lang="ru-RU" sz="700" dirty="0" smtClean="0"/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700" dirty="0" smtClean="0"/>
                        <a:t>наличие </a:t>
                      </a:r>
                      <a:r>
                        <a:rPr lang="ru-RU" sz="700" dirty="0"/>
                        <a:t>отдельных российских исследований и разработок, конкурирующих с зарубежными аналогами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60" marR="22060" marT="0" marB="0"/>
                </a:tc>
              </a:tr>
              <a:tr h="461352">
                <a:tc>
                  <a:txBody>
                    <a:bodyPr/>
                    <a:lstStyle/>
                    <a:p>
                      <a:pPr marL="0" indent="-285750" algn="l">
                        <a:spcAft>
                          <a:spcPts val="300"/>
                        </a:spcAft>
                        <a:buFont typeface="Arial" pitchFamily="34" charset="0"/>
                        <a:buNone/>
                      </a:pPr>
                      <a:r>
                        <a:rPr lang="ru-RU" sz="700" dirty="0" smtClean="0"/>
                        <a:t>Совершенствование технологий производства </a:t>
                      </a:r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низкокалорийных продуктов диетического профилактического питания с заменой сахарозы на натуральные </a:t>
                      </a:r>
                      <a:r>
                        <a:rPr kumimoji="0" lang="ru-RU" sz="7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сахарозаменители</a:t>
                      </a:r>
                      <a:endParaRPr kumimoji="0" lang="ru-RU" sz="7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-285750" algn="l">
                        <a:spcAft>
                          <a:spcPts val="300"/>
                        </a:spcAft>
                        <a:buFont typeface="Arial" pitchFamily="34" charset="0"/>
                        <a:buNone/>
                      </a:pPr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Исключение из традиционных рецептур жиров</a:t>
                      </a:r>
                    </a:p>
                    <a:p>
                      <a:pPr marL="0" indent="-285750" algn="l">
                        <a:spcAft>
                          <a:spcPts val="300"/>
                        </a:spcAft>
                        <a:buFont typeface="Arial" pitchFamily="34" charset="0"/>
                        <a:buNone/>
                      </a:pPr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Замена </a:t>
                      </a:r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желатина на </a:t>
                      </a:r>
                      <a:r>
                        <a:rPr kumimoji="0" lang="ru-RU" sz="7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некрахмальные</a:t>
                      </a:r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полисахариды</a:t>
                      </a:r>
                    </a:p>
                  </a:txBody>
                  <a:tcPr marL="22060" marR="2206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ФГБОУ ВО Саратовский ГАУ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7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Молочный десерт «Цитрус»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7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Десерт «</a:t>
                      </a:r>
                      <a:r>
                        <a:rPr kumimoji="0" lang="ru-RU" sz="7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Панна-котта</a:t>
                      </a:r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7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Белково-углеводная основа с зерновыми компонентами для структурированных десертов</a:t>
                      </a:r>
                    </a:p>
                  </a:txBody>
                  <a:tcPr marL="22060" marR="220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endParaRPr lang="ru-RU" sz="7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endParaRPr lang="ru-RU" sz="7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endParaRPr kumimoji="0" lang="ru-RU" sz="7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endParaRPr kumimoji="0" lang="ru-RU" sz="7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российские исследования и разработки находятся на уровне, сопоставимом с лучшими зарубежными аналогами</a:t>
                      </a:r>
                      <a:endParaRPr kumimoji="0" lang="ru-RU" sz="7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2060" marR="22060" marT="0" marB="0"/>
                </a:tc>
              </a:tr>
            </a:tbl>
          </a:graphicData>
        </a:graphic>
      </p:graphicFrame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2091" y="1714488"/>
            <a:ext cx="314325" cy="542925"/>
          </a:xfrm>
          <a:prstGeom prst="rect">
            <a:avLst/>
          </a:prstGeom>
          <a:noFill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1785926"/>
            <a:ext cx="540000" cy="4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2285992"/>
            <a:ext cx="540000" cy="4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 descr="Ð³ÑÐµÑÐµÑÐºÐ¸Ð¹ Ð¹Ð¾Ð³ÑÑÑ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60" y="3071810"/>
            <a:ext cx="720000" cy="400800"/>
          </a:xfrm>
          <a:prstGeom prst="rect">
            <a:avLst/>
          </a:prstGeom>
          <a:noFill/>
        </p:spPr>
      </p:pic>
      <p:pic>
        <p:nvPicPr>
          <p:cNvPr id="16" name="Picture 2" descr="I:\Новая папка\IMG_2445.JP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17565" t="19885" r="17610" b="14409"/>
          <a:stretch/>
        </p:blipFill>
        <p:spPr bwMode="auto">
          <a:xfrm>
            <a:off x="4500562" y="3786190"/>
            <a:ext cx="540000" cy="3916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143504" y="4071942"/>
            <a:ext cx="540000" cy="422242"/>
          </a:xfrm>
          <a:prstGeom prst="rect">
            <a:avLst/>
          </a:prstGeom>
          <a:noFill/>
        </p:spPr>
      </p:pic>
      <p:pic>
        <p:nvPicPr>
          <p:cNvPr id="18" name="Рисунок 17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28384" y="3714752"/>
            <a:ext cx="31623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47664" y="87474"/>
            <a:ext cx="7380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dirty="0" smtClean="0"/>
              <a:t>Прогнозирование и мониторинг научно-технологического развития АПК: переработка сельскохозяйственного сырья в пищевую, кормовую и иную продукцию</a:t>
            </a:r>
            <a:endParaRPr lang="ru-RU" sz="1200" dirty="0"/>
          </a:p>
        </p:txBody>
      </p:sp>
      <p:sp>
        <p:nvSpPr>
          <p:cNvPr id="4" name="Rectangle 2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95536" y="571480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ru-RU" sz="1400" b="1" dirty="0"/>
              <a:t>Технологии глубокой переработки сельскохозяйственного сырья </a:t>
            </a:r>
            <a:endParaRPr lang="ru-RU" sz="1400" b="1" dirty="0" smtClean="0"/>
          </a:p>
          <a:p>
            <a:pPr marL="0" lvl="1" algn="ctr"/>
            <a:r>
              <a:rPr lang="ru-RU" sz="1400" b="1" dirty="0"/>
              <a:t>Оптимизация методов обработки сырья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25154934"/>
              </p:ext>
            </p:extLst>
          </p:nvPr>
        </p:nvGraphicFramePr>
        <p:xfrm>
          <a:off x="251520" y="1214423"/>
          <a:ext cx="8640962" cy="4611088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3096344"/>
                <a:gridCol w="4032448"/>
                <a:gridCol w="1512170"/>
              </a:tblGrid>
              <a:tr h="19108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700" b="1" dirty="0"/>
                        <a:t>Технологические решения</a:t>
                      </a:r>
                      <a:endParaRPr lang="ru-RU" sz="7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700" b="1" dirty="0" smtClean="0"/>
                        <a:t>Разработчики, содержание решений, продукты (примеры)</a:t>
                      </a:r>
                      <a:endParaRPr lang="ru-RU" sz="7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700" b="1" dirty="0"/>
                        <a:t>Уровень исследований и разработок в </a:t>
                      </a:r>
                      <a:r>
                        <a:rPr lang="ru-RU" sz="700" b="1" dirty="0" smtClean="0"/>
                        <a:t>России</a:t>
                      </a:r>
                      <a:endParaRPr lang="ru-RU" sz="7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9194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Технологии глубокой переработки сельскохозяйственного сырья</a:t>
                      </a:r>
                      <a:endParaRPr kumimoji="0" lang="ru-RU" sz="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2060" marR="2206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7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22060" marR="22060" marT="0" marB="0"/>
                </a:tc>
              </a:tr>
              <a:tr h="20936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Получение пищевых добавок из вторичных сырьевых ресурсов растительного и животного происхождения</a:t>
                      </a:r>
                      <a:endParaRPr kumimoji="0" lang="ru-RU" sz="7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2060" marR="220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УНПК «</a:t>
                      </a:r>
                      <a:r>
                        <a:rPr lang="ru-RU" sz="7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Агроцентр</a:t>
                      </a:r>
                      <a:r>
                        <a:rPr lang="ru-RU" sz="7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» ФГБОУ ВПО «Саратовский ГАУ» </a:t>
                      </a:r>
                      <a:endParaRPr lang="ru-RU" sz="7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Побочные продукты производства плодовоовощных соков – джемов, повидло, пюре (продуктов пролонгированного использования с высокой концентрацией сухих веществ и небольшим количеством сахара, либо </a:t>
                      </a:r>
                      <a:r>
                        <a:rPr lang="ru-RU" sz="7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подсластителя</a:t>
                      </a:r>
                      <a:r>
                        <a:rPr lang="ru-RU" sz="7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), а также плодоовощного порошка, паст, пектина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ФГБОУ ВО «Кемеровский государственный университет»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Белковый концентрат с высокой биологической ценностью на основе глубокой переработки зерен овса посевного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7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УНПК </a:t>
                      </a:r>
                      <a:r>
                        <a:rPr lang="ru-RU" sz="7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«Пищевик» ФГБОУ ВПО «Саратовский ГАУ»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Технология ферментированных сыровяленых колбас из баранины, с включением сердца и пищевой </a:t>
                      </a:r>
                      <a:r>
                        <a:rPr lang="ru-RU" sz="7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крови</a:t>
                      </a:r>
                      <a:endParaRPr lang="ru-RU" sz="7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7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endParaRPr lang="ru-RU" sz="700" dirty="0" smtClean="0"/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endParaRPr lang="ru-RU" sz="700" dirty="0" smtClean="0"/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endParaRPr lang="ru-RU" sz="700" dirty="0" smtClean="0"/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endParaRPr lang="ru-RU" sz="700" dirty="0" smtClean="0"/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700" dirty="0" smtClean="0"/>
                        <a:t>наличие </a:t>
                      </a:r>
                      <a:r>
                        <a:rPr lang="ru-RU" sz="700" dirty="0" smtClean="0"/>
                        <a:t>отдельных российских исследований и разработок, конкурирующих с зарубежными аналогами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60" marR="22060" marT="0" marB="0"/>
                </a:tc>
              </a:tr>
              <a:tr h="140037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Оптимизация методов обработки сырья</a:t>
                      </a:r>
                      <a:endParaRPr kumimoji="0" lang="ru-RU" sz="7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2060" marR="2206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7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60" marR="22060" marT="0" marB="0"/>
                </a:tc>
              </a:tr>
              <a:tr h="1400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Разработка и оптимизация электрофизических, механических, импульсных и других методов обработки сырья, включая различные виды излучений</a:t>
                      </a:r>
                    </a:p>
                  </a:txBody>
                  <a:tcPr marL="22060" marR="2206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ФГБОУ ВО Кубанский ГТУ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Экологически безопасная технология обработки биологических  объектов с помощью </a:t>
                      </a:r>
                      <a:r>
                        <a:rPr kumimoji="0" lang="ru-RU" sz="7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сложномодулированных</a:t>
                      </a:r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электромагнитных   полей низких частот (ЭМП НЧ), позволяющая существенно снизить  микробную обсемененность сырья и повысить сроки хранения продукции</a:t>
                      </a:r>
                      <a:endParaRPr kumimoji="0" lang="ru-RU" sz="7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2060" marR="220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endParaRPr lang="ru-RU" sz="700" dirty="0" smtClean="0"/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endParaRPr lang="ru-RU" sz="700" dirty="0" smtClean="0"/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endParaRPr lang="ru-RU" sz="700" dirty="0" smtClean="0"/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700" dirty="0" smtClean="0"/>
                        <a:t>наличие </a:t>
                      </a:r>
                      <a:r>
                        <a:rPr lang="ru-RU" sz="700" dirty="0" smtClean="0"/>
                        <a:t>отдельных российских исследований и разработок, конкурирующих с зарубежными аналогами</a:t>
                      </a:r>
                      <a:endParaRPr kumimoji="0" lang="ru-RU" sz="7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2060" marR="22060" marT="0" marB="0"/>
                </a:tc>
              </a:tr>
              <a:tr h="1400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Внедрение энергосберегающих технологий производства </a:t>
                      </a:r>
                    </a:p>
                  </a:txBody>
                  <a:tcPr marL="22060" marR="2206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ФГБОУ ВО Кубанский </a:t>
                      </a:r>
                      <a:r>
                        <a:rPr kumimoji="0" lang="ru-RU" sz="7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ГТУ, ФГБОУ </a:t>
                      </a:r>
                      <a:r>
                        <a:rPr kumimoji="0" lang="ru-RU" sz="7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 Дагестанский ГТУ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Ресурсосберегающая технология и автоматизированная гелиоустановка для сушки растительного и животного сельскохозяйственного сырья </a:t>
                      </a:r>
                    </a:p>
                  </a:txBody>
                  <a:tcPr marL="22060" marR="22060" marT="0" marB="0"/>
                </a:tc>
                <a:tc>
                  <a:txBody>
                    <a:bodyPr/>
                    <a:lstStyle/>
                    <a:p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endParaRPr kumimoji="0" lang="ru-RU" sz="7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endParaRPr kumimoji="0" lang="ru-RU" sz="7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существует потенциал для возникновения российских исследований и разработок мирового уровня</a:t>
                      </a:r>
                      <a:endParaRPr kumimoji="0" lang="ru-RU" sz="7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2060" marR="22060" marT="0" marB="0"/>
                </a:tc>
              </a:tr>
            </a:tbl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2091" y="1600191"/>
            <a:ext cx="314325" cy="542925"/>
          </a:xfrm>
          <a:prstGeom prst="rect">
            <a:avLst/>
          </a:prstGeom>
          <a:noFill/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388" y="4286256"/>
            <a:ext cx="900000" cy="411405"/>
          </a:xfrm>
          <a:prstGeom prst="rect">
            <a:avLst/>
          </a:prstGeom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24" y="3814769"/>
            <a:ext cx="314325" cy="542925"/>
          </a:xfrm>
          <a:prstGeom prst="rect">
            <a:avLst/>
          </a:prstGeom>
          <a:noFill/>
        </p:spPr>
      </p:pic>
      <p:pic>
        <p:nvPicPr>
          <p:cNvPr id="14" name="Рисунок 13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69911" y="4786322"/>
            <a:ext cx="31686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29256" y="5072074"/>
            <a:ext cx="720000" cy="38247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00892" y="1785926"/>
            <a:ext cx="362927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00826" y="2143116"/>
            <a:ext cx="450487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15074" y="3143248"/>
            <a:ext cx="484337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15140" y="3214686"/>
            <a:ext cx="446545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47664" y="87474"/>
            <a:ext cx="7380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dirty="0" smtClean="0"/>
              <a:t>Прогнозирование и мониторинг научно-технологического развития АПК: переработка сельскохозяйственного сырья в пищевую, кормовую и иную продукцию</a:t>
            </a:r>
            <a:endParaRPr lang="ru-RU" sz="1200" dirty="0"/>
          </a:p>
        </p:txBody>
      </p:sp>
      <p:sp>
        <p:nvSpPr>
          <p:cNvPr id="4" name="Rectangle 2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28596" y="571480"/>
            <a:ext cx="83529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8" algn="ctr"/>
            <a:r>
              <a:rPr lang="ru-RU" sz="1400" b="1" dirty="0"/>
              <a:t>Технологии и оборудование для обеспечения безопасности </a:t>
            </a:r>
            <a:r>
              <a:rPr lang="ru-RU" sz="1400" b="1" dirty="0" smtClean="0"/>
              <a:t>продукции</a:t>
            </a:r>
          </a:p>
          <a:p>
            <a:pPr marL="0" lvl="8" algn="ctr"/>
            <a:r>
              <a:rPr lang="ru-RU" sz="1400" b="1" dirty="0">
                <a:solidFill>
                  <a:schemeClr val="dk1"/>
                </a:solidFill>
              </a:rPr>
              <a:t>Технологии получения новых пищевых продуктов, пищевых добавок и ингредиентов</a:t>
            </a:r>
          </a:p>
          <a:p>
            <a:pPr marL="0" lvl="8" algn="ctr"/>
            <a:endParaRPr lang="ru-RU" sz="14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25154934"/>
              </p:ext>
            </p:extLst>
          </p:nvPr>
        </p:nvGraphicFramePr>
        <p:xfrm>
          <a:off x="251520" y="1285860"/>
          <a:ext cx="8640962" cy="5035894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3096344"/>
                <a:gridCol w="4032448"/>
                <a:gridCol w="151217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700" b="1" dirty="0"/>
                        <a:t>Технологические решения</a:t>
                      </a:r>
                      <a:endParaRPr lang="ru-RU" sz="7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700" b="1" dirty="0" smtClean="0"/>
                        <a:t>Разработчики, содержание решений, продукты (примеры)</a:t>
                      </a:r>
                      <a:endParaRPr lang="ru-RU" sz="7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700" b="1" dirty="0"/>
                        <a:t>Уровень исследований и разработок в </a:t>
                      </a:r>
                      <a:r>
                        <a:rPr lang="ru-RU" sz="700" b="1" dirty="0" smtClean="0"/>
                        <a:t>России</a:t>
                      </a:r>
                      <a:endParaRPr lang="ru-RU" sz="7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1235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Технологии и оборудование для обеспечения безопасности продуктов питания</a:t>
                      </a:r>
                      <a:endParaRPr kumimoji="0" lang="ru-RU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2060" marR="2206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141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Разработка и применение упаковочных материалов с проектируемым комплексом качества и безопасности для молока и молочной продукции</a:t>
                      </a:r>
                      <a:endParaRPr kumimoji="0" lang="ru-RU" sz="7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2060" marR="22060" marT="0" marB="0"/>
                </a:tc>
                <a:tc>
                  <a:txBody>
                    <a:bodyPr/>
                    <a:lstStyle/>
                    <a:p>
                      <a:r>
                        <a:rPr kumimoji="0" lang="ru-RU" sz="7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ФГАНУ ВНИМИ</a:t>
                      </a:r>
                      <a:endParaRPr kumimoji="0" lang="ru-RU" sz="7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Упаковочные </a:t>
                      </a:r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материалы и потребительская тара, модифицированные </a:t>
                      </a:r>
                      <a:r>
                        <a:rPr kumimoji="0" lang="ru-RU" sz="7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антимикробной</a:t>
                      </a:r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добавкой природного происхождения – экстрактом бересты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endParaRPr lang="ru-RU" sz="700" dirty="0" smtClean="0"/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endParaRPr lang="ru-RU" sz="700" dirty="0" smtClean="0"/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endParaRPr lang="ru-RU" sz="700" dirty="0" smtClean="0"/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700" dirty="0" smtClean="0"/>
                        <a:t>наличие отдельных российских исследований и разработок, конкурирующих с зарубежными аналогами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60" marR="22060" marT="0" marB="0"/>
                </a:tc>
              </a:tr>
              <a:tr h="17919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Технологии получения новых пищевых продуктов, пищевых добавок и ингредиентов</a:t>
                      </a:r>
                    </a:p>
                  </a:txBody>
                  <a:tcPr marL="22060" marR="22060" marT="0" marB="0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7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2060" marR="2206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endParaRPr kumimoji="0" lang="ru-RU" sz="7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2060" marR="22060" marT="0" marB="0"/>
                </a:tc>
              </a:tr>
              <a:tr h="4613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Практическая реализация технологии обработки сырья растительного и животного происхождения сжиженными и сжатыми газами</a:t>
                      </a:r>
                    </a:p>
                  </a:txBody>
                  <a:tcPr marL="22060" marR="2206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ФГБОУ ВО Кубанский ГТУ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Теоретическое обоснование эффект а от воздействия на растительное и животное сырье физических и газожидкостных способов обработки, способствующих улучшению качества выпускаемой продукции, сокращению продолжительности процессов обработки сырья и снижению энергетические затраты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Систематизация возможных направлений применения жидкого, твердого и газообразного диоксида углерода в качестве технологических агентов для интенсификации ряда процессов переработки сырья</a:t>
                      </a:r>
                    </a:p>
                  </a:txBody>
                  <a:tcPr marL="22060" marR="220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endParaRPr lang="ru-RU" sz="700" dirty="0" smtClean="0"/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endParaRPr lang="ru-RU" sz="700" dirty="0" smtClean="0"/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endParaRPr lang="ru-RU" sz="700" dirty="0" smtClean="0"/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700" dirty="0" smtClean="0"/>
                        <a:t>наличие </a:t>
                      </a:r>
                      <a:r>
                        <a:rPr lang="ru-RU" sz="700" dirty="0" smtClean="0"/>
                        <a:t>отдельных российских исследований и разработок, конкурирующих с зарубежными аналогами</a:t>
                      </a:r>
                      <a:endParaRPr kumimoji="0" lang="ru-RU" sz="7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2060" marR="22060" marT="0" marB="0"/>
                </a:tc>
              </a:tr>
              <a:tr h="12029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Расширение ассортимента получаемых продуктов и концентратов функционального и специального назначения</a:t>
                      </a:r>
                    </a:p>
                  </a:txBody>
                  <a:tcPr marL="22060" marR="2206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ФГБОУ ВО Воронежский ГУИТ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Технологическая схема производства творога с </a:t>
                      </a:r>
                      <a:r>
                        <a:rPr kumimoji="0" lang="ru-RU" sz="7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микропартикулятом</a:t>
                      </a:r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сывороточного белка, позволяющая расширить ассортимент низкокалорийных  белковых продуктов, способствующая</a:t>
                      </a:r>
                      <a:r>
                        <a:rPr kumimoji="0" lang="ru-RU" sz="7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интенсификации процесса сквашивания  обогащенной нормализованной смеси, увеличению выхода творога и его  биологической ценности 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7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2060" marR="22060" marT="0" marB="0"/>
                </a:tc>
                <a:tc>
                  <a:txBody>
                    <a:bodyPr/>
                    <a:lstStyle/>
                    <a:p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endParaRPr kumimoji="0" lang="ru-RU" sz="7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7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российские исследования и разработки находятся на уровне, сопоставимом с лучшими зарубежными аналогами</a:t>
                      </a:r>
                    </a:p>
                  </a:txBody>
                  <a:tcPr marL="22060" marR="22060" marT="0" marB="0"/>
                </a:tc>
              </a:tr>
              <a:tr h="4613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Расширение ассортимента получаемых продуктов и концентратов функционального и специального назначения</a:t>
                      </a:r>
                    </a:p>
                  </a:txBody>
                  <a:tcPr marL="22060" marR="2206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ФГАОУ ВО </a:t>
                      </a:r>
                      <a:r>
                        <a:rPr kumimoji="0" lang="ru-RU" sz="7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Северо-Кавказский</a:t>
                      </a:r>
                      <a:r>
                        <a:rPr kumimoji="0" lang="ru-RU" sz="7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федеральный университет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Внедрение мембранных технологий в молочном производстве, позволяющее повысить эффективность и экономичность производства  за счет более полного использования сырьевых ресурсов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Применение компонентов деминерализованной сыворотки, позволяющей  сбалансировать и использовать совокупность ценных пищевых  ингредиентов, получить пищевые продукты, обладающие функциональными свойствами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Получение новых продуктов в пищевой (питьевое молоко, кефир, йогурт, ряженка, простокваша, творог, творожные изделия, молочные напитки и др.) и фармацевтической отраслях.</a:t>
                      </a: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endParaRPr kumimoji="0" lang="ru-RU" sz="7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7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российские исследования и разработки находятся на уровне, сопоставимом с лучшими зарубежными аналогами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7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2060" marR="22060" marT="0" marB="0"/>
                </a:tc>
              </a:tr>
            </a:tbl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2091" y="1714488"/>
            <a:ext cx="314325" cy="542925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2091" y="2857496"/>
            <a:ext cx="314325" cy="542925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1928802"/>
            <a:ext cx="720000" cy="48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86578" y="4429132"/>
            <a:ext cx="540000" cy="609331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56376" y="4000504"/>
            <a:ext cx="31623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01024" y="5143512"/>
            <a:ext cx="31623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47664" y="87474"/>
            <a:ext cx="7380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dirty="0" smtClean="0"/>
              <a:t>Прогнозирование и мониторинг научно-технологического развития АПК: переработка сельскохозяйственного сырья в пищевую, кормовую и иную продукцию</a:t>
            </a:r>
            <a:endParaRPr lang="ru-RU" sz="1200" dirty="0"/>
          </a:p>
        </p:txBody>
      </p:sp>
      <p:sp>
        <p:nvSpPr>
          <p:cNvPr id="4" name="Rectangle 2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71472" y="642918"/>
            <a:ext cx="8352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ru-RU" sz="1400" b="1" dirty="0" smtClean="0"/>
              <a:t>Технологии </a:t>
            </a:r>
            <a:r>
              <a:rPr lang="ru-RU" sz="1400" b="1" dirty="0"/>
              <a:t>производства персонализированного и функционального питания нового поколения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25154934"/>
              </p:ext>
            </p:extLst>
          </p:nvPr>
        </p:nvGraphicFramePr>
        <p:xfrm>
          <a:off x="214282" y="1000108"/>
          <a:ext cx="8640962" cy="2529840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3096344"/>
                <a:gridCol w="4032448"/>
                <a:gridCol w="151217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700" b="1" dirty="0"/>
                        <a:t>Технологические решения</a:t>
                      </a:r>
                      <a:endParaRPr lang="ru-RU" sz="7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700" b="1" dirty="0" smtClean="0"/>
                        <a:t>Разработчики, содержание решений, продукты (примеры)</a:t>
                      </a:r>
                      <a:endParaRPr lang="ru-RU" sz="7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700" b="1" dirty="0"/>
                        <a:t>Уровень исследований и разработок в </a:t>
                      </a:r>
                      <a:r>
                        <a:rPr lang="ru-RU" sz="700" b="1" dirty="0" smtClean="0"/>
                        <a:t>России</a:t>
                      </a:r>
                      <a:endParaRPr lang="ru-RU" sz="7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13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Разработка и создание функциональных продуктов питания из растительного сырья</a:t>
                      </a: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ФГБОУ ВПО Мичуринский ГАУ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Разработка новых видов пищевых продуктов функционального назначения с использованием растительного сырья (топинамбур): напитки, морсы, чаи, обогащенные антиоксидантами; фруктовые и фруктово-марципановые батончики из цукатов с добавлением семян, орехов, злаков; желе, сиропы, конфитюры с пониженным содержанием сахара и высоким содержанием пектиновых веществ и пр.</a:t>
                      </a: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endParaRPr kumimoji="0" lang="ru-RU" sz="7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endParaRPr kumimoji="0" lang="ru-RU" sz="7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endParaRPr kumimoji="0" lang="ru-RU" sz="7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7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существует потенциал для возникновения российских исследований и разработок мирового уровня</a:t>
                      </a:r>
                      <a:endParaRPr kumimoji="0" lang="ru-RU" sz="7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2060" marR="22060" marT="0" marB="0"/>
                </a:tc>
              </a:tr>
              <a:tr h="4613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Расширение ассортимента получаемых продуктов и концентратов функционального и специального назначения</a:t>
                      </a: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ФГБОУ ВПО Астраханский ГТУ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Получение полноценных полуфабрикатов и конечной продукции в виде порошка микроскопических </a:t>
                      </a:r>
                      <a:r>
                        <a:rPr kumimoji="0" lang="ru-RU" sz="7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наноразмерных</a:t>
                      </a:r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частиц с улучшенными технологическими,</a:t>
                      </a:r>
                      <a:r>
                        <a:rPr kumimoji="0" lang="ru-RU" sz="7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 </a:t>
                      </a:r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потребительскими свойствами среди которых: повышенная пищевая ценность, повышенная биологическая активность, свойства лечебно-профилактических функциональных компонентов и др.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Разработаны</a:t>
                      </a:r>
                      <a:r>
                        <a:rPr kumimoji="0" lang="ru-RU" sz="7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технология пектина и </a:t>
                      </a:r>
                      <a:r>
                        <a:rPr kumimoji="0" lang="ru-RU" sz="7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пектиносодержащих</a:t>
                      </a:r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продуктов,  технология инулина,</a:t>
                      </a:r>
                      <a:r>
                        <a:rPr kumimoji="0" lang="ru-RU" sz="7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технология порошков из механически активированного растительного сырья</a:t>
                      </a: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7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7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7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7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существует потенциал для возникновения российских исследований и разработок мирового уровня</a:t>
                      </a:r>
                      <a:endParaRPr kumimoji="0" lang="ru-RU" sz="7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2060" marR="22060" marT="0" marB="0"/>
                </a:tc>
              </a:tr>
            </a:tbl>
          </a:graphicData>
        </a:graphic>
      </p:graphicFrame>
      <p:pic>
        <p:nvPicPr>
          <p:cNvPr id="11" name="Рисунок 1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86" y="1357298"/>
            <a:ext cx="31686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86" y="2428868"/>
            <a:ext cx="31686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2663</Words>
  <Application>Microsoft Office PowerPoint</Application>
  <PresentationFormat>Экран (4:3)</PresentationFormat>
  <Paragraphs>246</Paragraphs>
  <Slides>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HP</cp:lastModifiedBy>
  <cp:revision>17</cp:revision>
  <dcterms:created xsi:type="dcterms:W3CDTF">2019-02-11T10:07:41Z</dcterms:created>
  <dcterms:modified xsi:type="dcterms:W3CDTF">2019-02-11T17:21:35Z</dcterms:modified>
</cp:coreProperties>
</file>